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223" r:id="rId1"/>
    <p:sldMasterId id="2147485227" r:id="rId2"/>
    <p:sldMasterId id="2147485229" r:id="rId3"/>
  </p:sldMasterIdLst>
  <p:notesMasterIdLst>
    <p:notesMasterId r:id="rId12"/>
  </p:notesMasterIdLst>
  <p:handoutMasterIdLst>
    <p:handoutMasterId r:id="rId13"/>
  </p:handoutMasterIdLst>
  <p:sldIdLst>
    <p:sldId id="477" r:id="rId4"/>
    <p:sldId id="420" r:id="rId5"/>
    <p:sldId id="323" r:id="rId6"/>
    <p:sldId id="463" r:id="rId7"/>
    <p:sldId id="423" r:id="rId8"/>
    <p:sldId id="424" r:id="rId9"/>
    <p:sldId id="325" r:id="rId10"/>
    <p:sldId id="469" r:id="rId11"/>
  </p:sldIdLst>
  <p:sldSz cx="9144000" cy="5143500" type="screen16x9"/>
  <p:notesSz cx="7010400" cy="92964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429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85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3278"/>
    <a:srgbClr val="646569"/>
    <a:srgbClr val="80469A"/>
    <a:srgbClr val="D9B11D"/>
    <a:srgbClr val="E8C956"/>
    <a:srgbClr val="002D73"/>
    <a:srgbClr val="898989"/>
    <a:srgbClr val="00ACDC"/>
    <a:srgbClr val="FFFFFF"/>
    <a:srgbClr val="D6E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3041" autoAdjust="0"/>
    <p:restoredTop sz="94660"/>
  </p:normalViewPr>
  <p:slideViewPr>
    <p:cSldViewPr>
      <p:cViewPr varScale="1">
        <p:scale>
          <a:sx n="126" d="100"/>
          <a:sy n="126" d="100"/>
        </p:scale>
        <p:origin x="132" y="3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2976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57C1F75C-90CC-422A-AD5B-1C71DC5636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5363"/>
            <a:ext cx="7010400" cy="4629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>
            <a:lvl1pPr algn="ctr" defTabSz="934876" eaLnBrk="1" hangingPunct="1"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GPSII/MAPP Leader’s Guide</a:t>
            </a:r>
            <a:br>
              <a:rPr lang="en-US"/>
            </a:br>
            <a:r>
              <a:rPr lang="en-US"/>
              <a:t>PowerPoint Presentation 2014 </a:t>
            </a:r>
          </a:p>
        </p:txBody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EA1A4EF1-ACE1-4EB7-BBCE-EA606DB64A2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830312"/>
            <a:ext cx="701040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b" anchorCtr="0" compatLnSpc="1">
            <a:prstTxWarp prst="textNoShape">
              <a:avLst/>
            </a:prstTxWarp>
          </a:bodyPr>
          <a:lstStyle>
            <a:lvl1pPr algn="ctr" defTabSz="933542" eaLnBrk="1" hangingPunct="1"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43A2A10-3094-4406-8D8C-605124DCF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B5C0BEF-53F5-4ABB-BFBC-C4F01F73E4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>
            <a:lvl1pPr defTabSz="934876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EF0F0D3-2F1C-487E-9606-380A2AAD6A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2666" y="0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>
            <a:lvl1pPr algn="r" defTabSz="934876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98F868C2-5BC1-4595-BAB5-B45D8F55395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96D2BEE-FAAB-415C-846F-933F0203B80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406" y="4416742"/>
            <a:ext cx="5609588" cy="4182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5161F23-7110-46D4-A898-F171F08DD5A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312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b" anchorCtr="0" compatLnSpc="1">
            <a:prstTxWarp prst="textNoShape">
              <a:avLst/>
            </a:prstTxWarp>
          </a:bodyPr>
          <a:lstStyle>
            <a:lvl1pPr defTabSz="934876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42DEF3E-2484-4FF1-B294-61F0D15D32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666" y="8830312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b" anchorCtr="0" compatLnSpc="1">
            <a:prstTxWarp prst="textNoShape">
              <a:avLst/>
            </a:prstTxWarp>
          </a:bodyPr>
          <a:lstStyle>
            <a:lvl1pPr algn="r" defTabSz="933542" eaLnBrk="1" hangingPunct="1">
              <a:defRPr sz="1200"/>
            </a:lvl1pPr>
          </a:lstStyle>
          <a:p>
            <a:pPr>
              <a:defRPr/>
            </a:pPr>
            <a:fld id="{CEB12E2F-80C7-48A8-87C2-E80316250C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2581277"/>
            <a:ext cx="8229600" cy="486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Master subtitle style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828802"/>
            <a:ext cx="8229600" cy="65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4000" baseline="0"/>
            </a:lvl1pPr>
          </a:lstStyle>
          <a:p>
            <a:r>
              <a:rPr lang="en-US" dirty="0"/>
              <a:t>Master Title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4010092403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1BDF6A90-9D9F-40CC-BFEC-A96367211BC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343760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1BDF6A90-9D9F-40CC-BFEC-A96367211BC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" y="1171575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59847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 Only (No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01EC0-B013-45F7-A461-4B4FF02E4F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8600" y="1033462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</p:spTree>
    <p:extLst>
      <p:ext uri="{BB962C8B-B14F-4D97-AF65-F5344CB8AC3E}">
        <p14:creationId xmlns:p14="http://schemas.microsoft.com/office/powerpoint/2010/main" val="288561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665976"/>
            <a:ext cx="4038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0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Title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115624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323977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24624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no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323977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7F8C07-6669-4968-B72B-BF40D11325E2}"/>
              </a:ext>
            </a:extLst>
          </p:cNvPr>
          <p:cNvSpPr/>
          <p:nvPr userDrawn="1"/>
        </p:nvSpPr>
        <p:spPr>
          <a:xfrm>
            <a:off x="6781800" y="4324350"/>
            <a:ext cx="22098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3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(2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581151"/>
            <a:ext cx="8686800" cy="29718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  <a:p>
            <a:pPr lvl="0"/>
            <a:r>
              <a:rPr lang="en-US" dirty="0"/>
              <a:t>Heading Takes Two Lines</a:t>
            </a:r>
          </a:p>
        </p:txBody>
      </p:sp>
    </p:spTree>
    <p:extLst>
      <p:ext uri="{BB962C8B-B14F-4D97-AF65-F5344CB8AC3E}">
        <p14:creationId xmlns:p14="http://schemas.microsoft.com/office/powerpoint/2010/main" val="174078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(3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962149"/>
            <a:ext cx="8686800" cy="259080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  <a:br>
              <a:rPr lang="en-US" dirty="0"/>
            </a:br>
            <a:r>
              <a:rPr lang="en-US" dirty="0"/>
              <a:t>Heading Takes</a:t>
            </a:r>
            <a:br>
              <a:rPr lang="en-US" dirty="0"/>
            </a:br>
            <a:r>
              <a:rPr lang="en-US" dirty="0"/>
              <a:t>Three Lines</a:t>
            </a:r>
          </a:p>
        </p:txBody>
      </p:sp>
    </p:spTree>
    <p:extLst>
      <p:ext uri="{BB962C8B-B14F-4D97-AF65-F5344CB8AC3E}">
        <p14:creationId xmlns:p14="http://schemas.microsoft.com/office/powerpoint/2010/main" val="341384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323977"/>
            <a:ext cx="4114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C31C330-830C-489F-B961-D9FB0089DD6D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724400" y="1323977"/>
            <a:ext cx="4114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</p:spTree>
    <p:extLst>
      <p:ext uri="{BB962C8B-B14F-4D97-AF65-F5344CB8AC3E}">
        <p14:creationId xmlns:p14="http://schemas.microsoft.com/office/powerpoint/2010/main" val="261442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s (2 Lines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504950"/>
            <a:ext cx="4114800" cy="289560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  <a:p>
            <a:pPr lvl="0"/>
            <a:r>
              <a:rPr lang="en-US" dirty="0"/>
              <a:t>2nd Title Line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C31C330-830C-489F-B961-D9FB0089DD6D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724400" y="1504950"/>
            <a:ext cx="4114800" cy="289560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</p:spTree>
    <p:extLst>
      <p:ext uri="{BB962C8B-B14F-4D97-AF65-F5344CB8AC3E}">
        <p14:creationId xmlns:p14="http://schemas.microsoft.com/office/powerpoint/2010/main" val="91084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01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Logo for the Office of Children and Family Services" title="OCF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0032"/>
            <a:ext cx="5105400" cy="117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8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8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GPSII/MAPP Leader’s Guide   September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8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2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050" smtClean="0">
                <a:solidFill>
                  <a:schemeClr val="bg1"/>
                </a:solidFill>
              </a:rPr>
              <a:pPr/>
              <a:t>February 18, 2020</a:t>
            </a:fld>
            <a:endParaRPr lang="en-U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7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24" r:id="rId1"/>
  </p:sldLayoutIdLst>
  <p:hf hdr="0"/>
  <p:txStyles>
    <p:titleStyle>
      <a:lvl1pPr algn="ctr" defTabSz="685750" rtl="0" eaLnBrk="1" latinLnBrk="0" hangingPunct="1">
        <a:spcBef>
          <a:spcPct val="0"/>
        </a:spcBef>
        <a:buNone/>
        <a:defRPr sz="3000" b="1" kern="1200">
          <a:solidFill>
            <a:srgbClr val="002D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7156" indent="-257156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71" indent="-21429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0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5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2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for the Office of Children and Family Services" title="OCFS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484" y="4476750"/>
            <a:ext cx="2068916" cy="47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0" y="1540456"/>
            <a:ext cx="5334000" cy="81394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9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smtClean="0">
                <a:solidFill>
                  <a:srgbClr val="002D73"/>
                </a:solidFill>
              </a:rPr>
              <a:pPr/>
              <a:t>February 18, 2020</a:t>
            </a:fld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9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16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28" r:id="rId1"/>
  </p:sldLayoutIdLst>
  <p:txStyles>
    <p:titleStyle>
      <a:lvl1pPr algn="ctr" defTabSz="68575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56" indent="-257156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71" indent="-21429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0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5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2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Logo for the Office of Children and Family Services" title="OCFS Logo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484" y="4476750"/>
            <a:ext cx="2068916" cy="47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62349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9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smtClean="0"/>
              <a:pPr/>
              <a:t>February 18, 2020</a:t>
            </a:fld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9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2"/>
            <a:ext cx="9144000" cy="81394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D36BA64C-4A83-43D1-B67F-B8068DB81FF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273" y="4463877"/>
            <a:ext cx="685800" cy="50604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39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30" r:id="rId1"/>
    <p:sldLayoutId id="2147485239" r:id="rId2"/>
    <p:sldLayoutId id="2147485234" r:id="rId3"/>
    <p:sldLayoutId id="2147485235" r:id="rId4"/>
    <p:sldLayoutId id="2147485231" r:id="rId5"/>
    <p:sldLayoutId id="2147485240" r:id="rId6"/>
    <p:sldLayoutId id="2147485233" r:id="rId7"/>
    <p:sldLayoutId id="2147485238" r:id="rId8"/>
    <p:sldLayoutId id="2147485241" r:id="rId9"/>
    <p:sldLayoutId id="2147485236" r:id="rId10"/>
  </p:sldLayoutIdLst>
  <p:txStyles>
    <p:titleStyle>
      <a:lvl1pPr algn="ctr" defTabSz="68575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7156" indent="-257156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71" indent="-21429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186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060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2935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80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2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C2E1BD-A780-4622-8C1B-A3D86439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65975"/>
            <a:ext cx="4572000" cy="2591699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Meeting 8</a:t>
            </a:r>
            <a:br>
              <a:rPr lang="en-US" dirty="0"/>
            </a:br>
            <a:r>
              <a:rPr lang="en-US" sz="2800" dirty="0"/>
              <a:t>Understanding the Impact</a:t>
            </a:r>
            <a:br>
              <a:rPr lang="en-US" sz="2800" dirty="0"/>
            </a:br>
            <a:r>
              <a:rPr lang="en-US" sz="2800" dirty="0"/>
              <a:t>of Fostering or Adopting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9596B1B-6BC6-42EE-A51E-BCE724172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0200" y="1612384"/>
            <a:ext cx="3657600" cy="269887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56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0D1B0-7F49-424C-966E-096D639E6D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regularly interacting or interdependent group of items forming a unified whole.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B1DE051-DF68-4624-A630-309780700D4F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Definition of System</a:t>
            </a:r>
          </a:p>
        </p:txBody>
      </p:sp>
    </p:spTree>
    <p:extLst>
      <p:ext uri="{BB962C8B-B14F-4D97-AF65-F5344CB8AC3E}">
        <p14:creationId xmlns:p14="http://schemas.microsoft.com/office/powerpoint/2010/main" val="4259985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>
            <a:extLst>
              <a:ext uri="{FF2B5EF4-FFF2-40B4-BE49-F238E27FC236}">
                <a16:creationId xmlns:a16="http://schemas.microsoft.com/office/drawing/2014/main" id="{AEA9C61A-7362-48B0-B664-BF284D2B5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lnSpc>
                <a:spcPct val="85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Family Boundaries</a:t>
            </a:r>
          </a:p>
          <a:p>
            <a:pPr marL="685775" lvl="1" indent="-342900">
              <a:lnSpc>
                <a:spcPct val="85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Family Rules</a:t>
            </a:r>
          </a:p>
          <a:p>
            <a:pPr marL="685775" lvl="1" indent="-342900">
              <a:lnSpc>
                <a:spcPct val="85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Family Roles</a:t>
            </a:r>
          </a:p>
          <a:p>
            <a:pPr marL="685775" lvl="1" indent="-342900">
              <a:lnSpc>
                <a:spcPct val="85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Family Patterns of Decision Making</a:t>
            </a:r>
          </a:p>
          <a:p>
            <a:pPr marL="685775" lvl="1" indent="-342900">
              <a:lnSpc>
                <a:spcPct val="85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Family Patterns of Communication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4E0559C-2FBF-4898-B71C-F2A155A1677F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Family as a System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A84A-C824-4110-9696-7D212F04A4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sz="2800" u="sng" dirty="0">
                <a:solidFill>
                  <a:srgbClr val="553278"/>
                </a:solidFill>
              </a:rPr>
              <a:t>tool</a:t>
            </a:r>
            <a:r>
              <a:rPr lang="en-US" dirty="0"/>
              <a:t> to look at the balance between your family and the larger environment in which you live. 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5C5F5C2-A760-4461-9A0B-B4F3FBDAA68D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err="1"/>
              <a:t>EcoMap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62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5B521-ACF9-4BBC-9FC3-25D75AEBDC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Solid for a strong relationship or energy flow </a:t>
            </a:r>
            <a:r>
              <a:rPr lang="en-US" sz="2400" dirty="0">
                <a:solidFill>
                  <a:srgbClr val="646569"/>
                </a:solidFill>
              </a:rPr>
              <a:t>_______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Heavy solid for an especially strong relationship ____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Dotted for a weak relationship ------ 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Hash marks for a difficult relationship ///////////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DE22284-3058-4501-9762-D1AE2428592B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Creating an Eco-Map</a:t>
            </a:r>
          </a:p>
        </p:txBody>
      </p:sp>
    </p:spTree>
    <p:extLst>
      <p:ext uri="{BB962C8B-B14F-4D97-AF65-F5344CB8AC3E}">
        <p14:creationId xmlns:p14="http://schemas.microsoft.com/office/powerpoint/2010/main" val="286843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7369D-CD41-48B7-97DB-BE5943DDA0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075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646569"/>
                </a:solidFill>
              </a:rPr>
              <a:t>What are at least five additional “systems” you know would likely be added to your Eco Map with the addition of a child through foster care or adoption? </a:t>
            </a:r>
          </a:p>
          <a:p>
            <a:pPr marL="800075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646569"/>
                </a:solidFill>
              </a:rPr>
              <a:t>For each of the above systems, which would be a source of energy and which would require energy?</a:t>
            </a:r>
          </a:p>
          <a:p>
            <a:pPr marL="800075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646569"/>
                </a:solidFill>
              </a:rPr>
              <a:t>Which of your sources of energy might be negatively affected by your becoming a foster or adoptive family?</a:t>
            </a:r>
          </a:p>
          <a:p>
            <a:pPr marL="800075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646569"/>
                </a:solidFill>
              </a:rPr>
              <a:t>Which of your sources of energy might remain strong should you become a foster or adoptive family?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76E607-59E6-4B6B-9CAA-C43D12B1B175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Eco-Map Questions</a:t>
            </a:r>
          </a:p>
        </p:txBody>
      </p:sp>
    </p:spTree>
    <p:extLst>
      <p:ext uri="{BB962C8B-B14F-4D97-AF65-F5344CB8AC3E}">
        <p14:creationId xmlns:p14="http://schemas.microsoft.com/office/powerpoint/2010/main" val="24038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>
            <a:extLst>
              <a:ext uri="{FF2B5EF4-FFF2-40B4-BE49-F238E27FC236}">
                <a16:creationId xmlns:a16="http://schemas.microsoft.com/office/drawing/2014/main" id="{0944FA4E-421A-4B32-A76C-626EC43A54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8625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Review all the handouts</a:t>
            </a:r>
          </a:p>
          <a:p>
            <a:pPr marL="628625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Complete Handout 10, “Creating an </a:t>
            </a:r>
            <a:r>
              <a:rPr lang="en-US" altLang="en-US" sz="2400" b="1" dirty="0" err="1">
                <a:solidFill>
                  <a:srgbClr val="646569"/>
                </a:solidFill>
              </a:rPr>
              <a:t>EcoMap</a:t>
            </a:r>
            <a:r>
              <a:rPr lang="en-US" altLang="en-US" sz="2400" b="1" dirty="0">
                <a:solidFill>
                  <a:srgbClr val="646569"/>
                </a:solidFill>
              </a:rPr>
              <a:t>-Worksheet” and bring to Meeting 9</a:t>
            </a:r>
          </a:p>
          <a:p>
            <a:pPr marL="628625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Complete Handout 11, “First Day,” for the next family consultation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4DD721-70B7-486E-B0C8-0CFFA2C99F21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Roadwork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08AB62-09C6-4167-B335-DF71E06B4010}"/>
              </a:ext>
            </a:extLst>
          </p:cNvPr>
          <p:cNvGrpSpPr>
            <a:grpSpLocks noChangeAspect="1"/>
          </p:cNvGrpSpPr>
          <p:nvPr/>
        </p:nvGrpSpPr>
        <p:grpSpPr>
          <a:xfrm>
            <a:off x="8077200" y="505779"/>
            <a:ext cx="822960" cy="822960"/>
            <a:chOff x="2720003" y="120095"/>
            <a:chExt cx="914400" cy="9144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FA81BA5-9D2A-41E5-8745-D7CE813FCD1E}"/>
                </a:ext>
              </a:extLst>
            </p:cNvPr>
            <p:cNvSpPr/>
            <p:nvPr/>
          </p:nvSpPr>
          <p:spPr>
            <a:xfrm>
              <a:off x="2720003" y="120095"/>
              <a:ext cx="914400" cy="914400"/>
            </a:xfrm>
            <a:prstGeom prst="ellipse">
              <a:avLst/>
            </a:prstGeom>
            <a:solidFill>
              <a:srgbClr val="80479A"/>
            </a:solidFill>
            <a:ln>
              <a:solidFill>
                <a:srgbClr val="8047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20" descr="Backpack">
              <a:extLst>
                <a:ext uri="{FF2B5EF4-FFF2-40B4-BE49-F238E27FC236}">
                  <a16:creationId xmlns:a16="http://schemas.microsoft.com/office/drawing/2014/main" id="{99E472CD-9E3B-4C6B-9689-7147138986E4}"/>
                </a:ext>
              </a:extLst>
            </p:cNvPr>
            <p:cNvGrpSpPr/>
            <p:nvPr/>
          </p:nvGrpSpPr>
          <p:grpSpPr>
            <a:xfrm>
              <a:off x="2811443" y="211535"/>
              <a:ext cx="731520" cy="731520"/>
              <a:chOff x="7603962" y="0"/>
              <a:chExt cx="914400" cy="914400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59FE87E7-6D6D-4EF0-BC95-1305EFE21263}"/>
                  </a:ext>
                </a:extLst>
              </p:cNvPr>
              <p:cNvSpPr/>
              <p:nvPr/>
            </p:nvSpPr>
            <p:spPr>
              <a:xfrm>
                <a:off x="7870662" y="38100"/>
                <a:ext cx="381000" cy="342900"/>
              </a:xfrm>
              <a:custGeom>
                <a:avLst/>
                <a:gdLst>
                  <a:gd name="connsiteX0" fmla="*/ 190500 w 381000"/>
                  <a:gd name="connsiteY0" fmla="*/ 57150 h 342900"/>
                  <a:gd name="connsiteX1" fmla="*/ 276225 w 381000"/>
                  <a:gd name="connsiteY1" fmla="*/ 142875 h 342900"/>
                  <a:gd name="connsiteX2" fmla="*/ 104775 w 381000"/>
                  <a:gd name="connsiteY2" fmla="*/ 142875 h 342900"/>
                  <a:gd name="connsiteX3" fmla="*/ 190500 w 381000"/>
                  <a:gd name="connsiteY3" fmla="*/ 57150 h 342900"/>
                  <a:gd name="connsiteX4" fmla="*/ 0 w 381000"/>
                  <a:gd name="connsiteY4" fmla="*/ 323850 h 342900"/>
                  <a:gd name="connsiteX5" fmla="*/ 19050 w 381000"/>
                  <a:gd name="connsiteY5" fmla="*/ 342900 h 342900"/>
                  <a:gd name="connsiteX6" fmla="*/ 152400 w 381000"/>
                  <a:gd name="connsiteY6" fmla="*/ 342900 h 342900"/>
                  <a:gd name="connsiteX7" fmla="*/ 152400 w 381000"/>
                  <a:gd name="connsiteY7" fmla="*/ 323850 h 342900"/>
                  <a:gd name="connsiteX8" fmla="*/ 171450 w 381000"/>
                  <a:gd name="connsiteY8" fmla="*/ 304800 h 342900"/>
                  <a:gd name="connsiteX9" fmla="*/ 209550 w 381000"/>
                  <a:gd name="connsiteY9" fmla="*/ 304800 h 342900"/>
                  <a:gd name="connsiteX10" fmla="*/ 228600 w 381000"/>
                  <a:gd name="connsiteY10" fmla="*/ 323850 h 342900"/>
                  <a:gd name="connsiteX11" fmla="*/ 228600 w 381000"/>
                  <a:gd name="connsiteY11" fmla="*/ 342900 h 342900"/>
                  <a:gd name="connsiteX12" fmla="*/ 361950 w 381000"/>
                  <a:gd name="connsiteY12" fmla="*/ 342900 h 342900"/>
                  <a:gd name="connsiteX13" fmla="*/ 381000 w 381000"/>
                  <a:gd name="connsiteY13" fmla="*/ 323850 h 342900"/>
                  <a:gd name="connsiteX14" fmla="*/ 381000 w 381000"/>
                  <a:gd name="connsiteY14" fmla="*/ 142875 h 342900"/>
                  <a:gd name="connsiteX15" fmla="*/ 333375 w 381000"/>
                  <a:gd name="connsiteY15" fmla="*/ 142875 h 342900"/>
                  <a:gd name="connsiteX16" fmla="*/ 190500 w 381000"/>
                  <a:gd name="connsiteY16" fmla="*/ 0 h 342900"/>
                  <a:gd name="connsiteX17" fmla="*/ 47625 w 381000"/>
                  <a:gd name="connsiteY17" fmla="*/ 142875 h 342900"/>
                  <a:gd name="connsiteX18" fmla="*/ 0 w 381000"/>
                  <a:gd name="connsiteY18" fmla="*/ 142875 h 342900"/>
                  <a:gd name="connsiteX19" fmla="*/ 0 w 381000"/>
                  <a:gd name="connsiteY19" fmla="*/ 323850 h 342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81000" h="342900">
                    <a:moveTo>
                      <a:pt x="190500" y="57150"/>
                    </a:moveTo>
                    <a:cubicBezTo>
                      <a:pt x="238125" y="57150"/>
                      <a:pt x="276225" y="95250"/>
                      <a:pt x="276225" y="142875"/>
                    </a:cubicBezTo>
                    <a:lnTo>
                      <a:pt x="104775" y="142875"/>
                    </a:lnTo>
                    <a:cubicBezTo>
                      <a:pt x="104775" y="95250"/>
                      <a:pt x="142875" y="57150"/>
                      <a:pt x="190500" y="57150"/>
                    </a:cubicBezTo>
                    <a:close/>
                    <a:moveTo>
                      <a:pt x="0" y="323850"/>
                    </a:moveTo>
                    <a:cubicBezTo>
                      <a:pt x="0" y="334328"/>
                      <a:pt x="8572" y="342900"/>
                      <a:pt x="19050" y="342900"/>
                    </a:cubicBezTo>
                    <a:lnTo>
                      <a:pt x="152400" y="342900"/>
                    </a:lnTo>
                    <a:lnTo>
                      <a:pt x="152400" y="323850"/>
                    </a:lnTo>
                    <a:cubicBezTo>
                      <a:pt x="152400" y="313373"/>
                      <a:pt x="160973" y="304800"/>
                      <a:pt x="171450" y="304800"/>
                    </a:cubicBezTo>
                    <a:lnTo>
                      <a:pt x="209550" y="304800"/>
                    </a:lnTo>
                    <a:cubicBezTo>
                      <a:pt x="220027" y="304800"/>
                      <a:pt x="228600" y="313373"/>
                      <a:pt x="228600" y="323850"/>
                    </a:cubicBezTo>
                    <a:lnTo>
                      <a:pt x="228600" y="342900"/>
                    </a:lnTo>
                    <a:lnTo>
                      <a:pt x="361950" y="342900"/>
                    </a:lnTo>
                    <a:cubicBezTo>
                      <a:pt x="372428" y="342900"/>
                      <a:pt x="381000" y="334328"/>
                      <a:pt x="381000" y="323850"/>
                    </a:cubicBezTo>
                    <a:lnTo>
                      <a:pt x="381000" y="142875"/>
                    </a:lnTo>
                    <a:lnTo>
                      <a:pt x="333375" y="142875"/>
                    </a:lnTo>
                    <a:cubicBezTo>
                      <a:pt x="333375" y="63818"/>
                      <a:pt x="269558" y="0"/>
                      <a:pt x="190500" y="0"/>
                    </a:cubicBezTo>
                    <a:cubicBezTo>
                      <a:pt x="111443" y="0"/>
                      <a:pt x="47625" y="63818"/>
                      <a:pt x="47625" y="142875"/>
                    </a:cubicBezTo>
                    <a:lnTo>
                      <a:pt x="0" y="142875"/>
                    </a:lnTo>
                    <a:lnTo>
                      <a:pt x="0" y="32385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B61B2374-506E-4D84-B69B-923E02FDB9D6}"/>
                  </a:ext>
                </a:extLst>
              </p:cNvPr>
              <p:cNvSpPr/>
              <p:nvPr/>
            </p:nvSpPr>
            <p:spPr>
              <a:xfrm>
                <a:off x="7908762" y="657225"/>
                <a:ext cx="304800" cy="142875"/>
              </a:xfrm>
              <a:custGeom>
                <a:avLst/>
                <a:gdLst>
                  <a:gd name="connsiteX0" fmla="*/ 292418 w 304800"/>
                  <a:gd name="connsiteY0" fmla="*/ 0 h 142875"/>
                  <a:gd name="connsiteX1" fmla="*/ 12382 w 304800"/>
                  <a:gd name="connsiteY1" fmla="*/ 0 h 142875"/>
                  <a:gd name="connsiteX2" fmla="*/ 0 w 304800"/>
                  <a:gd name="connsiteY2" fmla="*/ 12383 h 142875"/>
                  <a:gd name="connsiteX3" fmla="*/ 0 w 304800"/>
                  <a:gd name="connsiteY3" fmla="*/ 142875 h 142875"/>
                  <a:gd name="connsiteX4" fmla="*/ 304800 w 304800"/>
                  <a:gd name="connsiteY4" fmla="*/ 142875 h 142875"/>
                  <a:gd name="connsiteX5" fmla="*/ 304800 w 304800"/>
                  <a:gd name="connsiteY5" fmla="*/ 12383 h 142875"/>
                  <a:gd name="connsiteX6" fmla="*/ 292418 w 304800"/>
                  <a:gd name="connsiteY6" fmla="*/ 0 h 142875"/>
                  <a:gd name="connsiteX7" fmla="*/ 292418 w 304800"/>
                  <a:gd name="connsiteY7" fmla="*/ 0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04800" h="142875">
                    <a:moveTo>
                      <a:pt x="292418" y="0"/>
                    </a:moveTo>
                    <a:lnTo>
                      <a:pt x="12382" y="0"/>
                    </a:lnTo>
                    <a:cubicBezTo>
                      <a:pt x="5715" y="0"/>
                      <a:pt x="0" y="5715"/>
                      <a:pt x="0" y="12383"/>
                    </a:cubicBezTo>
                    <a:lnTo>
                      <a:pt x="0" y="142875"/>
                    </a:lnTo>
                    <a:lnTo>
                      <a:pt x="304800" y="142875"/>
                    </a:lnTo>
                    <a:lnTo>
                      <a:pt x="304800" y="12383"/>
                    </a:lnTo>
                    <a:cubicBezTo>
                      <a:pt x="304800" y="5715"/>
                      <a:pt x="299085" y="0"/>
                      <a:pt x="292418" y="0"/>
                    </a:cubicBezTo>
                    <a:lnTo>
                      <a:pt x="292418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6A90F452-EA9B-4AE6-B030-ABFE65B47A24}"/>
                  </a:ext>
                </a:extLst>
              </p:cNvPr>
              <p:cNvSpPr/>
              <p:nvPr/>
            </p:nvSpPr>
            <p:spPr>
              <a:xfrm>
                <a:off x="7737312" y="191453"/>
                <a:ext cx="647700" cy="600075"/>
              </a:xfrm>
              <a:custGeom>
                <a:avLst/>
                <a:gdLst>
                  <a:gd name="connsiteX0" fmla="*/ 609600 w 647700"/>
                  <a:gd name="connsiteY0" fmla="*/ 294323 h 600075"/>
                  <a:gd name="connsiteX1" fmla="*/ 590550 w 647700"/>
                  <a:gd name="connsiteY1" fmla="*/ 294323 h 600075"/>
                  <a:gd name="connsiteX2" fmla="*/ 590550 w 647700"/>
                  <a:gd name="connsiteY2" fmla="*/ 65723 h 600075"/>
                  <a:gd name="connsiteX3" fmla="*/ 552450 w 647700"/>
                  <a:gd name="connsiteY3" fmla="*/ 0 h 600075"/>
                  <a:gd name="connsiteX4" fmla="*/ 552450 w 647700"/>
                  <a:gd name="connsiteY4" fmla="*/ 170498 h 600075"/>
                  <a:gd name="connsiteX5" fmla="*/ 495300 w 647700"/>
                  <a:gd name="connsiteY5" fmla="*/ 227648 h 600075"/>
                  <a:gd name="connsiteX6" fmla="*/ 361950 w 647700"/>
                  <a:gd name="connsiteY6" fmla="*/ 227648 h 600075"/>
                  <a:gd name="connsiteX7" fmla="*/ 361950 w 647700"/>
                  <a:gd name="connsiteY7" fmla="*/ 246698 h 600075"/>
                  <a:gd name="connsiteX8" fmla="*/ 342900 w 647700"/>
                  <a:gd name="connsiteY8" fmla="*/ 265748 h 600075"/>
                  <a:gd name="connsiteX9" fmla="*/ 304800 w 647700"/>
                  <a:gd name="connsiteY9" fmla="*/ 265748 h 600075"/>
                  <a:gd name="connsiteX10" fmla="*/ 285750 w 647700"/>
                  <a:gd name="connsiteY10" fmla="*/ 246698 h 600075"/>
                  <a:gd name="connsiteX11" fmla="*/ 285750 w 647700"/>
                  <a:gd name="connsiteY11" fmla="*/ 227648 h 600075"/>
                  <a:gd name="connsiteX12" fmla="*/ 152400 w 647700"/>
                  <a:gd name="connsiteY12" fmla="*/ 227648 h 600075"/>
                  <a:gd name="connsiteX13" fmla="*/ 95250 w 647700"/>
                  <a:gd name="connsiteY13" fmla="*/ 170498 h 600075"/>
                  <a:gd name="connsiteX14" fmla="*/ 95250 w 647700"/>
                  <a:gd name="connsiteY14" fmla="*/ 0 h 600075"/>
                  <a:gd name="connsiteX15" fmla="*/ 57150 w 647700"/>
                  <a:gd name="connsiteY15" fmla="*/ 65723 h 600075"/>
                  <a:gd name="connsiteX16" fmla="*/ 57150 w 647700"/>
                  <a:gd name="connsiteY16" fmla="*/ 294323 h 600075"/>
                  <a:gd name="connsiteX17" fmla="*/ 38100 w 647700"/>
                  <a:gd name="connsiteY17" fmla="*/ 294323 h 600075"/>
                  <a:gd name="connsiteX18" fmla="*/ 0 w 647700"/>
                  <a:gd name="connsiteY18" fmla="*/ 332423 h 600075"/>
                  <a:gd name="connsiteX19" fmla="*/ 0 w 647700"/>
                  <a:gd name="connsiteY19" fmla="*/ 484823 h 600075"/>
                  <a:gd name="connsiteX20" fmla="*/ 38100 w 647700"/>
                  <a:gd name="connsiteY20" fmla="*/ 522923 h 600075"/>
                  <a:gd name="connsiteX21" fmla="*/ 57150 w 647700"/>
                  <a:gd name="connsiteY21" fmla="*/ 522923 h 600075"/>
                  <a:gd name="connsiteX22" fmla="*/ 57150 w 647700"/>
                  <a:gd name="connsiteY22" fmla="*/ 570548 h 600075"/>
                  <a:gd name="connsiteX23" fmla="*/ 95250 w 647700"/>
                  <a:gd name="connsiteY23" fmla="*/ 608648 h 600075"/>
                  <a:gd name="connsiteX24" fmla="*/ 133350 w 647700"/>
                  <a:gd name="connsiteY24" fmla="*/ 608648 h 600075"/>
                  <a:gd name="connsiteX25" fmla="*/ 133350 w 647700"/>
                  <a:gd name="connsiteY25" fmla="*/ 478155 h 600075"/>
                  <a:gd name="connsiteX26" fmla="*/ 183833 w 647700"/>
                  <a:gd name="connsiteY26" fmla="*/ 427673 h 600075"/>
                  <a:gd name="connsiteX27" fmla="*/ 464820 w 647700"/>
                  <a:gd name="connsiteY27" fmla="*/ 427673 h 600075"/>
                  <a:gd name="connsiteX28" fmla="*/ 515303 w 647700"/>
                  <a:gd name="connsiteY28" fmla="*/ 478155 h 600075"/>
                  <a:gd name="connsiteX29" fmla="*/ 515303 w 647700"/>
                  <a:gd name="connsiteY29" fmla="*/ 608648 h 600075"/>
                  <a:gd name="connsiteX30" fmla="*/ 553403 w 647700"/>
                  <a:gd name="connsiteY30" fmla="*/ 608648 h 600075"/>
                  <a:gd name="connsiteX31" fmla="*/ 591503 w 647700"/>
                  <a:gd name="connsiteY31" fmla="*/ 570548 h 600075"/>
                  <a:gd name="connsiteX32" fmla="*/ 591503 w 647700"/>
                  <a:gd name="connsiteY32" fmla="*/ 522923 h 600075"/>
                  <a:gd name="connsiteX33" fmla="*/ 610553 w 647700"/>
                  <a:gd name="connsiteY33" fmla="*/ 522923 h 600075"/>
                  <a:gd name="connsiteX34" fmla="*/ 648653 w 647700"/>
                  <a:gd name="connsiteY34" fmla="*/ 484823 h 600075"/>
                  <a:gd name="connsiteX35" fmla="*/ 648653 w 647700"/>
                  <a:gd name="connsiteY35" fmla="*/ 332423 h 600075"/>
                  <a:gd name="connsiteX36" fmla="*/ 609600 w 647700"/>
                  <a:gd name="connsiteY36" fmla="*/ 294323 h 600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647700" h="600075">
                    <a:moveTo>
                      <a:pt x="609600" y="294323"/>
                    </a:moveTo>
                    <a:lnTo>
                      <a:pt x="590550" y="294323"/>
                    </a:lnTo>
                    <a:lnTo>
                      <a:pt x="590550" y="65723"/>
                    </a:lnTo>
                    <a:cubicBezTo>
                      <a:pt x="590550" y="38100"/>
                      <a:pt x="576263" y="13335"/>
                      <a:pt x="552450" y="0"/>
                    </a:cubicBezTo>
                    <a:lnTo>
                      <a:pt x="552450" y="170498"/>
                    </a:lnTo>
                    <a:cubicBezTo>
                      <a:pt x="552450" y="201930"/>
                      <a:pt x="526733" y="227648"/>
                      <a:pt x="495300" y="227648"/>
                    </a:cubicBezTo>
                    <a:lnTo>
                      <a:pt x="361950" y="227648"/>
                    </a:lnTo>
                    <a:lnTo>
                      <a:pt x="361950" y="246698"/>
                    </a:lnTo>
                    <a:cubicBezTo>
                      <a:pt x="361950" y="257175"/>
                      <a:pt x="353378" y="265748"/>
                      <a:pt x="342900" y="265748"/>
                    </a:cubicBezTo>
                    <a:lnTo>
                      <a:pt x="304800" y="265748"/>
                    </a:lnTo>
                    <a:cubicBezTo>
                      <a:pt x="294323" y="265748"/>
                      <a:pt x="285750" y="257175"/>
                      <a:pt x="285750" y="246698"/>
                    </a:cubicBezTo>
                    <a:lnTo>
                      <a:pt x="285750" y="227648"/>
                    </a:lnTo>
                    <a:lnTo>
                      <a:pt x="152400" y="227648"/>
                    </a:lnTo>
                    <a:cubicBezTo>
                      <a:pt x="120968" y="227648"/>
                      <a:pt x="95250" y="201930"/>
                      <a:pt x="95250" y="170498"/>
                    </a:cubicBezTo>
                    <a:lnTo>
                      <a:pt x="95250" y="0"/>
                    </a:lnTo>
                    <a:cubicBezTo>
                      <a:pt x="71438" y="13335"/>
                      <a:pt x="57150" y="39053"/>
                      <a:pt x="57150" y="65723"/>
                    </a:cubicBezTo>
                    <a:lnTo>
                      <a:pt x="57150" y="294323"/>
                    </a:lnTo>
                    <a:lnTo>
                      <a:pt x="38100" y="294323"/>
                    </a:lnTo>
                    <a:cubicBezTo>
                      <a:pt x="17145" y="294323"/>
                      <a:pt x="0" y="311468"/>
                      <a:pt x="0" y="332423"/>
                    </a:cubicBezTo>
                    <a:lnTo>
                      <a:pt x="0" y="484823"/>
                    </a:lnTo>
                    <a:cubicBezTo>
                      <a:pt x="0" y="505777"/>
                      <a:pt x="17145" y="522923"/>
                      <a:pt x="38100" y="522923"/>
                    </a:cubicBezTo>
                    <a:lnTo>
                      <a:pt x="57150" y="522923"/>
                    </a:lnTo>
                    <a:lnTo>
                      <a:pt x="57150" y="570548"/>
                    </a:lnTo>
                    <a:cubicBezTo>
                      <a:pt x="57150" y="591502"/>
                      <a:pt x="74295" y="608648"/>
                      <a:pt x="95250" y="608648"/>
                    </a:cubicBezTo>
                    <a:lnTo>
                      <a:pt x="133350" y="608648"/>
                    </a:lnTo>
                    <a:lnTo>
                      <a:pt x="133350" y="478155"/>
                    </a:lnTo>
                    <a:cubicBezTo>
                      <a:pt x="133350" y="450533"/>
                      <a:pt x="156210" y="427673"/>
                      <a:pt x="183833" y="427673"/>
                    </a:cubicBezTo>
                    <a:lnTo>
                      <a:pt x="464820" y="427673"/>
                    </a:lnTo>
                    <a:cubicBezTo>
                      <a:pt x="492442" y="427673"/>
                      <a:pt x="515303" y="450533"/>
                      <a:pt x="515303" y="478155"/>
                    </a:cubicBezTo>
                    <a:lnTo>
                      <a:pt x="515303" y="608648"/>
                    </a:lnTo>
                    <a:lnTo>
                      <a:pt x="553403" y="608648"/>
                    </a:lnTo>
                    <a:cubicBezTo>
                      <a:pt x="574358" y="608648"/>
                      <a:pt x="591503" y="591502"/>
                      <a:pt x="591503" y="570548"/>
                    </a:cubicBezTo>
                    <a:lnTo>
                      <a:pt x="591503" y="522923"/>
                    </a:lnTo>
                    <a:lnTo>
                      <a:pt x="610553" y="522923"/>
                    </a:lnTo>
                    <a:cubicBezTo>
                      <a:pt x="631508" y="522923"/>
                      <a:pt x="648653" y="505777"/>
                      <a:pt x="648653" y="484823"/>
                    </a:cubicBezTo>
                    <a:lnTo>
                      <a:pt x="648653" y="332423"/>
                    </a:lnTo>
                    <a:cubicBezTo>
                      <a:pt x="647700" y="311468"/>
                      <a:pt x="630555" y="294323"/>
                      <a:pt x="609600" y="29432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>
            <a:extLst>
              <a:ext uri="{FF2B5EF4-FFF2-40B4-BE49-F238E27FC236}">
                <a16:creationId xmlns:a16="http://schemas.microsoft.com/office/drawing/2014/main" id="{0944FA4E-421A-4B32-A76C-626EC43A54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8625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Complete Handout 12, “Teamwork Roles of Foster and Adoptive Parents Worksheet,” and bring to Meeting 9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4DD721-70B7-486E-B0C8-0CFFA2C99F21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Roadwork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3CF2185-E77C-4B95-8740-BA6F4BB008BA}"/>
              </a:ext>
            </a:extLst>
          </p:cNvPr>
          <p:cNvGrpSpPr>
            <a:grpSpLocks noChangeAspect="1"/>
          </p:cNvGrpSpPr>
          <p:nvPr/>
        </p:nvGrpSpPr>
        <p:grpSpPr>
          <a:xfrm>
            <a:off x="8077200" y="505779"/>
            <a:ext cx="822960" cy="822960"/>
            <a:chOff x="2720003" y="120095"/>
            <a:chExt cx="914400" cy="9144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E7568CE-9EE3-4ED1-81D5-D2D84599673E}"/>
                </a:ext>
              </a:extLst>
            </p:cNvPr>
            <p:cNvSpPr/>
            <p:nvPr/>
          </p:nvSpPr>
          <p:spPr>
            <a:xfrm>
              <a:off x="2720003" y="120095"/>
              <a:ext cx="914400" cy="914400"/>
            </a:xfrm>
            <a:prstGeom prst="ellipse">
              <a:avLst/>
            </a:prstGeom>
            <a:solidFill>
              <a:srgbClr val="80479A"/>
            </a:solidFill>
            <a:ln>
              <a:solidFill>
                <a:srgbClr val="8047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20" descr="Backpack">
              <a:extLst>
                <a:ext uri="{FF2B5EF4-FFF2-40B4-BE49-F238E27FC236}">
                  <a16:creationId xmlns:a16="http://schemas.microsoft.com/office/drawing/2014/main" id="{5182927C-E523-4469-9D01-658DDA9B53D1}"/>
                </a:ext>
              </a:extLst>
            </p:cNvPr>
            <p:cNvGrpSpPr/>
            <p:nvPr/>
          </p:nvGrpSpPr>
          <p:grpSpPr>
            <a:xfrm>
              <a:off x="2811443" y="211535"/>
              <a:ext cx="731520" cy="731520"/>
              <a:chOff x="7603962" y="0"/>
              <a:chExt cx="914400" cy="914400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FEAEF19A-EF6B-4DAD-A7C5-09FD41D1FE08}"/>
                  </a:ext>
                </a:extLst>
              </p:cNvPr>
              <p:cNvSpPr/>
              <p:nvPr/>
            </p:nvSpPr>
            <p:spPr>
              <a:xfrm>
                <a:off x="7870662" y="38100"/>
                <a:ext cx="381000" cy="342900"/>
              </a:xfrm>
              <a:custGeom>
                <a:avLst/>
                <a:gdLst>
                  <a:gd name="connsiteX0" fmla="*/ 190500 w 381000"/>
                  <a:gd name="connsiteY0" fmla="*/ 57150 h 342900"/>
                  <a:gd name="connsiteX1" fmla="*/ 276225 w 381000"/>
                  <a:gd name="connsiteY1" fmla="*/ 142875 h 342900"/>
                  <a:gd name="connsiteX2" fmla="*/ 104775 w 381000"/>
                  <a:gd name="connsiteY2" fmla="*/ 142875 h 342900"/>
                  <a:gd name="connsiteX3" fmla="*/ 190500 w 381000"/>
                  <a:gd name="connsiteY3" fmla="*/ 57150 h 342900"/>
                  <a:gd name="connsiteX4" fmla="*/ 0 w 381000"/>
                  <a:gd name="connsiteY4" fmla="*/ 323850 h 342900"/>
                  <a:gd name="connsiteX5" fmla="*/ 19050 w 381000"/>
                  <a:gd name="connsiteY5" fmla="*/ 342900 h 342900"/>
                  <a:gd name="connsiteX6" fmla="*/ 152400 w 381000"/>
                  <a:gd name="connsiteY6" fmla="*/ 342900 h 342900"/>
                  <a:gd name="connsiteX7" fmla="*/ 152400 w 381000"/>
                  <a:gd name="connsiteY7" fmla="*/ 323850 h 342900"/>
                  <a:gd name="connsiteX8" fmla="*/ 171450 w 381000"/>
                  <a:gd name="connsiteY8" fmla="*/ 304800 h 342900"/>
                  <a:gd name="connsiteX9" fmla="*/ 209550 w 381000"/>
                  <a:gd name="connsiteY9" fmla="*/ 304800 h 342900"/>
                  <a:gd name="connsiteX10" fmla="*/ 228600 w 381000"/>
                  <a:gd name="connsiteY10" fmla="*/ 323850 h 342900"/>
                  <a:gd name="connsiteX11" fmla="*/ 228600 w 381000"/>
                  <a:gd name="connsiteY11" fmla="*/ 342900 h 342900"/>
                  <a:gd name="connsiteX12" fmla="*/ 361950 w 381000"/>
                  <a:gd name="connsiteY12" fmla="*/ 342900 h 342900"/>
                  <a:gd name="connsiteX13" fmla="*/ 381000 w 381000"/>
                  <a:gd name="connsiteY13" fmla="*/ 323850 h 342900"/>
                  <a:gd name="connsiteX14" fmla="*/ 381000 w 381000"/>
                  <a:gd name="connsiteY14" fmla="*/ 142875 h 342900"/>
                  <a:gd name="connsiteX15" fmla="*/ 333375 w 381000"/>
                  <a:gd name="connsiteY15" fmla="*/ 142875 h 342900"/>
                  <a:gd name="connsiteX16" fmla="*/ 190500 w 381000"/>
                  <a:gd name="connsiteY16" fmla="*/ 0 h 342900"/>
                  <a:gd name="connsiteX17" fmla="*/ 47625 w 381000"/>
                  <a:gd name="connsiteY17" fmla="*/ 142875 h 342900"/>
                  <a:gd name="connsiteX18" fmla="*/ 0 w 381000"/>
                  <a:gd name="connsiteY18" fmla="*/ 142875 h 342900"/>
                  <a:gd name="connsiteX19" fmla="*/ 0 w 381000"/>
                  <a:gd name="connsiteY19" fmla="*/ 323850 h 342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81000" h="342900">
                    <a:moveTo>
                      <a:pt x="190500" y="57150"/>
                    </a:moveTo>
                    <a:cubicBezTo>
                      <a:pt x="238125" y="57150"/>
                      <a:pt x="276225" y="95250"/>
                      <a:pt x="276225" y="142875"/>
                    </a:cubicBezTo>
                    <a:lnTo>
                      <a:pt x="104775" y="142875"/>
                    </a:lnTo>
                    <a:cubicBezTo>
                      <a:pt x="104775" y="95250"/>
                      <a:pt x="142875" y="57150"/>
                      <a:pt x="190500" y="57150"/>
                    </a:cubicBezTo>
                    <a:close/>
                    <a:moveTo>
                      <a:pt x="0" y="323850"/>
                    </a:moveTo>
                    <a:cubicBezTo>
                      <a:pt x="0" y="334328"/>
                      <a:pt x="8572" y="342900"/>
                      <a:pt x="19050" y="342900"/>
                    </a:cubicBezTo>
                    <a:lnTo>
                      <a:pt x="152400" y="342900"/>
                    </a:lnTo>
                    <a:lnTo>
                      <a:pt x="152400" y="323850"/>
                    </a:lnTo>
                    <a:cubicBezTo>
                      <a:pt x="152400" y="313373"/>
                      <a:pt x="160973" y="304800"/>
                      <a:pt x="171450" y="304800"/>
                    </a:cubicBezTo>
                    <a:lnTo>
                      <a:pt x="209550" y="304800"/>
                    </a:lnTo>
                    <a:cubicBezTo>
                      <a:pt x="220027" y="304800"/>
                      <a:pt x="228600" y="313373"/>
                      <a:pt x="228600" y="323850"/>
                    </a:cubicBezTo>
                    <a:lnTo>
                      <a:pt x="228600" y="342900"/>
                    </a:lnTo>
                    <a:lnTo>
                      <a:pt x="361950" y="342900"/>
                    </a:lnTo>
                    <a:cubicBezTo>
                      <a:pt x="372428" y="342900"/>
                      <a:pt x="381000" y="334328"/>
                      <a:pt x="381000" y="323850"/>
                    </a:cubicBezTo>
                    <a:lnTo>
                      <a:pt x="381000" y="142875"/>
                    </a:lnTo>
                    <a:lnTo>
                      <a:pt x="333375" y="142875"/>
                    </a:lnTo>
                    <a:cubicBezTo>
                      <a:pt x="333375" y="63818"/>
                      <a:pt x="269558" y="0"/>
                      <a:pt x="190500" y="0"/>
                    </a:cubicBezTo>
                    <a:cubicBezTo>
                      <a:pt x="111443" y="0"/>
                      <a:pt x="47625" y="63818"/>
                      <a:pt x="47625" y="142875"/>
                    </a:cubicBezTo>
                    <a:lnTo>
                      <a:pt x="0" y="142875"/>
                    </a:lnTo>
                    <a:lnTo>
                      <a:pt x="0" y="32385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0D5D02FC-31FE-49D2-A0F6-E9826AEF518B}"/>
                  </a:ext>
                </a:extLst>
              </p:cNvPr>
              <p:cNvSpPr/>
              <p:nvPr/>
            </p:nvSpPr>
            <p:spPr>
              <a:xfrm>
                <a:off x="7908762" y="657225"/>
                <a:ext cx="304800" cy="142875"/>
              </a:xfrm>
              <a:custGeom>
                <a:avLst/>
                <a:gdLst>
                  <a:gd name="connsiteX0" fmla="*/ 292418 w 304800"/>
                  <a:gd name="connsiteY0" fmla="*/ 0 h 142875"/>
                  <a:gd name="connsiteX1" fmla="*/ 12382 w 304800"/>
                  <a:gd name="connsiteY1" fmla="*/ 0 h 142875"/>
                  <a:gd name="connsiteX2" fmla="*/ 0 w 304800"/>
                  <a:gd name="connsiteY2" fmla="*/ 12383 h 142875"/>
                  <a:gd name="connsiteX3" fmla="*/ 0 w 304800"/>
                  <a:gd name="connsiteY3" fmla="*/ 142875 h 142875"/>
                  <a:gd name="connsiteX4" fmla="*/ 304800 w 304800"/>
                  <a:gd name="connsiteY4" fmla="*/ 142875 h 142875"/>
                  <a:gd name="connsiteX5" fmla="*/ 304800 w 304800"/>
                  <a:gd name="connsiteY5" fmla="*/ 12383 h 142875"/>
                  <a:gd name="connsiteX6" fmla="*/ 292418 w 304800"/>
                  <a:gd name="connsiteY6" fmla="*/ 0 h 142875"/>
                  <a:gd name="connsiteX7" fmla="*/ 292418 w 304800"/>
                  <a:gd name="connsiteY7" fmla="*/ 0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04800" h="142875">
                    <a:moveTo>
                      <a:pt x="292418" y="0"/>
                    </a:moveTo>
                    <a:lnTo>
                      <a:pt x="12382" y="0"/>
                    </a:lnTo>
                    <a:cubicBezTo>
                      <a:pt x="5715" y="0"/>
                      <a:pt x="0" y="5715"/>
                      <a:pt x="0" y="12383"/>
                    </a:cubicBezTo>
                    <a:lnTo>
                      <a:pt x="0" y="142875"/>
                    </a:lnTo>
                    <a:lnTo>
                      <a:pt x="304800" y="142875"/>
                    </a:lnTo>
                    <a:lnTo>
                      <a:pt x="304800" y="12383"/>
                    </a:lnTo>
                    <a:cubicBezTo>
                      <a:pt x="304800" y="5715"/>
                      <a:pt x="299085" y="0"/>
                      <a:pt x="292418" y="0"/>
                    </a:cubicBezTo>
                    <a:lnTo>
                      <a:pt x="292418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72C633CD-23CF-4ED1-991D-C54F52D8C013}"/>
                  </a:ext>
                </a:extLst>
              </p:cNvPr>
              <p:cNvSpPr/>
              <p:nvPr/>
            </p:nvSpPr>
            <p:spPr>
              <a:xfrm>
                <a:off x="7737312" y="191453"/>
                <a:ext cx="647700" cy="600075"/>
              </a:xfrm>
              <a:custGeom>
                <a:avLst/>
                <a:gdLst>
                  <a:gd name="connsiteX0" fmla="*/ 609600 w 647700"/>
                  <a:gd name="connsiteY0" fmla="*/ 294323 h 600075"/>
                  <a:gd name="connsiteX1" fmla="*/ 590550 w 647700"/>
                  <a:gd name="connsiteY1" fmla="*/ 294323 h 600075"/>
                  <a:gd name="connsiteX2" fmla="*/ 590550 w 647700"/>
                  <a:gd name="connsiteY2" fmla="*/ 65723 h 600075"/>
                  <a:gd name="connsiteX3" fmla="*/ 552450 w 647700"/>
                  <a:gd name="connsiteY3" fmla="*/ 0 h 600075"/>
                  <a:gd name="connsiteX4" fmla="*/ 552450 w 647700"/>
                  <a:gd name="connsiteY4" fmla="*/ 170498 h 600075"/>
                  <a:gd name="connsiteX5" fmla="*/ 495300 w 647700"/>
                  <a:gd name="connsiteY5" fmla="*/ 227648 h 600075"/>
                  <a:gd name="connsiteX6" fmla="*/ 361950 w 647700"/>
                  <a:gd name="connsiteY6" fmla="*/ 227648 h 600075"/>
                  <a:gd name="connsiteX7" fmla="*/ 361950 w 647700"/>
                  <a:gd name="connsiteY7" fmla="*/ 246698 h 600075"/>
                  <a:gd name="connsiteX8" fmla="*/ 342900 w 647700"/>
                  <a:gd name="connsiteY8" fmla="*/ 265748 h 600075"/>
                  <a:gd name="connsiteX9" fmla="*/ 304800 w 647700"/>
                  <a:gd name="connsiteY9" fmla="*/ 265748 h 600075"/>
                  <a:gd name="connsiteX10" fmla="*/ 285750 w 647700"/>
                  <a:gd name="connsiteY10" fmla="*/ 246698 h 600075"/>
                  <a:gd name="connsiteX11" fmla="*/ 285750 w 647700"/>
                  <a:gd name="connsiteY11" fmla="*/ 227648 h 600075"/>
                  <a:gd name="connsiteX12" fmla="*/ 152400 w 647700"/>
                  <a:gd name="connsiteY12" fmla="*/ 227648 h 600075"/>
                  <a:gd name="connsiteX13" fmla="*/ 95250 w 647700"/>
                  <a:gd name="connsiteY13" fmla="*/ 170498 h 600075"/>
                  <a:gd name="connsiteX14" fmla="*/ 95250 w 647700"/>
                  <a:gd name="connsiteY14" fmla="*/ 0 h 600075"/>
                  <a:gd name="connsiteX15" fmla="*/ 57150 w 647700"/>
                  <a:gd name="connsiteY15" fmla="*/ 65723 h 600075"/>
                  <a:gd name="connsiteX16" fmla="*/ 57150 w 647700"/>
                  <a:gd name="connsiteY16" fmla="*/ 294323 h 600075"/>
                  <a:gd name="connsiteX17" fmla="*/ 38100 w 647700"/>
                  <a:gd name="connsiteY17" fmla="*/ 294323 h 600075"/>
                  <a:gd name="connsiteX18" fmla="*/ 0 w 647700"/>
                  <a:gd name="connsiteY18" fmla="*/ 332423 h 600075"/>
                  <a:gd name="connsiteX19" fmla="*/ 0 w 647700"/>
                  <a:gd name="connsiteY19" fmla="*/ 484823 h 600075"/>
                  <a:gd name="connsiteX20" fmla="*/ 38100 w 647700"/>
                  <a:gd name="connsiteY20" fmla="*/ 522923 h 600075"/>
                  <a:gd name="connsiteX21" fmla="*/ 57150 w 647700"/>
                  <a:gd name="connsiteY21" fmla="*/ 522923 h 600075"/>
                  <a:gd name="connsiteX22" fmla="*/ 57150 w 647700"/>
                  <a:gd name="connsiteY22" fmla="*/ 570548 h 600075"/>
                  <a:gd name="connsiteX23" fmla="*/ 95250 w 647700"/>
                  <a:gd name="connsiteY23" fmla="*/ 608648 h 600075"/>
                  <a:gd name="connsiteX24" fmla="*/ 133350 w 647700"/>
                  <a:gd name="connsiteY24" fmla="*/ 608648 h 600075"/>
                  <a:gd name="connsiteX25" fmla="*/ 133350 w 647700"/>
                  <a:gd name="connsiteY25" fmla="*/ 478155 h 600075"/>
                  <a:gd name="connsiteX26" fmla="*/ 183833 w 647700"/>
                  <a:gd name="connsiteY26" fmla="*/ 427673 h 600075"/>
                  <a:gd name="connsiteX27" fmla="*/ 464820 w 647700"/>
                  <a:gd name="connsiteY27" fmla="*/ 427673 h 600075"/>
                  <a:gd name="connsiteX28" fmla="*/ 515303 w 647700"/>
                  <a:gd name="connsiteY28" fmla="*/ 478155 h 600075"/>
                  <a:gd name="connsiteX29" fmla="*/ 515303 w 647700"/>
                  <a:gd name="connsiteY29" fmla="*/ 608648 h 600075"/>
                  <a:gd name="connsiteX30" fmla="*/ 553403 w 647700"/>
                  <a:gd name="connsiteY30" fmla="*/ 608648 h 600075"/>
                  <a:gd name="connsiteX31" fmla="*/ 591503 w 647700"/>
                  <a:gd name="connsiteY31" fmla="*/ 570548 h 600075"/>
                  <a:gd name="connsiteX32" fmla="*/ 591503 w 647700"/>
                  <a:gd name="connsiteY32" fmla="*/ 522923 h 600075"/>
                  <a:gd name="connsiteX33" fmla="*/ 610553 w 647700"/>
                  <a:gd name="connsiteY33" fmla="*/ 522923 h 600075"/>
                  <a:gd name="connsiteX34" fmla="*/ 648653 w 647700"/>
                  <a:gd name="connsiteY34" fmla="*/ 484823 h 600075"/>
                  <a:gd name="connsiteX35" fmla="*/ 648653 w 647700"/>
                  <a:gd name="connsiteY35" fmla="*/ 332423 h 600075"/>
                  <a:gd name="connsiteX36" fmla="*/ 609600 w 647700"/>
                  <a:gd name="connsiteY36" fmla="*/ 294323 h 600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647700" h="600075">
                    <a:moveTo>
                      <a:pt x="609600" y="294323"/>
                    </a:moveTo>
                    <a:lnTo>
                      <a:pt x="590550" y="294323"/>
                    </a:lnTo>
                    <a:lnTo>
                      <a:pt x="590550" y="65723"/>
                    </a:lnTo>
                    <a:cubicBezTo>
                      <a:pt x="590550" y="38100"/>
                      <a:pt x="576263" y="13335"/>
                      <a:pt x="552450" y="0"/>
                    </a:cubicBezTo>
                    <a:lnTo>
                      <a:pt x="552450" y="170498"/>
                    </a:lnTo>
                    <a:cubicBezTo>
                      <a:pt x="552450" y="201930"/>
                      <a:pt x="526733" y="227648"/>
                      <a:pt x="495300" y="227648"/>
                    </a:cubicBezTo>
                    <a:lnTo>
                      <a:pt x="361950" y="227648"/>
                    </a:lnTo>
                    <a:lnTo>
                      <a:pt x="361950" y="246698"/>
                    </a:lnTo>
                    <a:cubicBezTo>
                      <a:pt x="361950" y="257175"/>
                      <a:pt x="353378" y="265748"/>
                      <a:pt x="342900" y="265748"/>
                    </a:cubicBezTo>
                    <a:lnTo>
                      <a:pt x="304800" y="265748"/>
                    </a:lnTo>
                    <a:cubicBezTo>
                      <a:pt x="294323" y="265748"/>
                      <a:pt x="285750" y="257175"/>
                      <a:pt x="285750" y="246698"/>
                    </a:cubicBezTo>
                    <a:lnTo>
                      <a:pt x="285750" y="227648"/>
                    </a:lnTo>
                    <a:lnTo>
                      <a:pt x="152400" y="227648"/>
                    </a:lnTo>
                    <a:cubicBezTo>
                      <a:pt x="120968" y="227648"/>
                      <a:pt x="95250" y="201930"/>
                      <a:pt x="95250" y="170498"/>
                    </a:cubicBezTo>
                    <a:lnTo>
                      <a:pt x="95250" y="0"/>
                    </a:lnTo>
                    <a:cubicBezTo>
                      <a:pt x="71438" y="13335"/>
                      <a:pt x="57150" y="39053"/>
                      <a:pt x="57150" y="65723"/>
                    </a:cubicBezTo>
                    <a:lnTo>
                      <a:pt x="57150" y="294323"/>
                    </a:lnTo>
                    <a:lnTo>
                      <a:pt x="38100" y="294323"/>
                    </a:lnTo>
                    <a:cubicBezTo>
                      <a:pt x="17145" y="294323"/>
                      <a:pt x="0" y="311468"/>
                      <a:pt x="0" y="332423"/>
                    </a:cubicBezTo>
                    <a:lnTo>
                      <a:pt x="0" y="484823"/>
                    </a:lnTo>
                    <a:cubicBezTo>
                      <a:pt x="0" y="505777"/>
                      <a:pt x="17145" y="522923"/>
                      <a:pt x="38100" y="522923"/>
                    </a:cubicBezTo>
                    <a:lnTo>
                      <a:pt x="57150" y="522923"/>
                    </a:lnTo>
                    <a:lnTo>
                      <a:pt x="57150" y="570548"/>
                    </a:lnTo>
                    <a:cubicBezTo>
                      <a:pt x="57150" y="591502"/>
                      <a:pt x="74295" y="608648"/>
                      <a:pt x="95250" y="608648"/>
                    </a:cubicBezTo>
                    <a:lnTo>
                      <a:pt x="133350" y="608648"/>
                    </a:lnTo>
                    <a:lnTo>
                      <a:pt x="133350" y="478155"/>
                    </a:lnTo>
                    <a:cubicBezTo>
                      <a:pt x="133350" y="450533"/>
                      <a:pt x="156210" y="427673"/>
                      <a:pt x="183833" y="427673"/>
                    </a:cubicBezTo>
                    <a:lnTo>
                      <a:pt x="464820" y="427673"/>
                    </a:lnTo>
                    <a:cubicBezTo>
                      <a:pt x="492442" y="427673"/>
                      <a:pt x="515303" y="450533"/>
                      <a:pt x="515303" y="478155"/>
                    </a:cubicBezTo>
                    <a:lnTo>
                      <a:pt x="515303" y="608648"/>
                    </a:lnTo>
                    <a:lnTo>
                      <a:pt x="553403" y="608648"/>
                    </a:lnTo>
                    <a:cubicBezTo>
                      <a:pt x="574358" y="608648"/>
                      <a:pt x="591503" y="591502"/>
                      <a:pt x="591503" y="570548"/>
                    </a:cubicBezTo>
                    <a:lnTo>
                      <a:pt x="591503" y="522923"/>
                    </a:lnTo>
                    <a:lnTo>
                      <a:pt x="610553" y="522923"/>
                    </a:lnTo>
                    <a:cubicBezTo>
                      <a:pt x="631508" y="522923"/>
                      <a:pt x="648653" y="505777"/>
                      <a:pt x="648653" y="484823"/>
                    </a:cubicBezTo>
                    <a:lnTo>
                      <a:pt x="648653" y="332423"/>
                    </a:lnTo>
                    <a:cubicBezTo>
                      <a:pt x="647700" y="311468"/>
                      <a:pt x="630555" y="294323"/>
                      <a:pt x="609600" y="29432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53256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17692</TotalTime>
  <Words>232</Words>
  <Application>Microsoft Office PowerPoint</Application>
  <PresentationFormat>On-screen Show (16:9)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Cover Master</vt:lpstr>
      <vt:lpstr>Section Master</vt:lpstr>
      <vt:lpstr>Content Master</vt:lpstr>
      <vt:lpstr>Meeting 8 Understanding the Impact of Fostering or Adopting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Research Foundation of SUNY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Graff-Baker, Beth (CDHS)</dc:creator>
  <cp:lastModifiedBy>Sobelman, Helene (OCFS)</cp:lastModifiedBy>
  <cp:revision>352</cp:revision>
  <cp:lastPrinted>2020-02-03T17:20:31Z</cp:lastPrinted>
  <dcterms:created xsi:type="dcterms:W3CDTF">2005-09-23T17:08:04Z</dcterms:created>
  <dcterms:modified xsi:type="dcterms:W3CDTF">2020-02-18T21:39:03Z</dcterms:modified>
</cp:coreProperties>
</file>